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1" r:id="rId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68D"/>
    <a:srgbClr val="FEDD9C"/>
    <a:srgbClr val="FED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DD61BCA7-9287-498C-9CEE-B2C79E92C0F7}" type="datetimeFigureOut">
              <a:rPr lang="sl-SI" smtClean="0"/>
              <a:t>10. 12. 2020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91788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D61BCA7-9287-498C-9CEE-B2C79E92C0F7}" type="datetimeFigureOut">
              <a:rPr lang="sl-SI" smtClean="0"/>
              <a:t>10. 12. 2020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23575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D61BCA7-9287-498C-9CEE-B2C79E92C0F7}" type="datetimeFigureOut">
              <a:rPr lang="sl-SI" smtClean="0"/>
              <a:t>10. 12. 2020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17170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D61BCA7-9287-498C-9CEE-B2C79E92C0F7}" type="datetimeFigureOut">
              <a:rPr lang="sl-SI" smtClean="0"/>
              <a:t>10. 12. 2020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42421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DD61BCA7-9287-498C-9CEE-B2C79E92C0F7}" type="datetimeFigureOut">
              <a:rPr lang="sl-SI" smtClean="0"/>
              <a:t>10. 12. 2020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88086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DD61BCA7-9287-498C-9CEE-B2C79E92C0F7}" type="datetimeFigureOut">
              <a:rPr lang="sl-SI" smtClean="0"/>
              <a:t>10. 12. 2020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14522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DD61BCA7-9287-498C-9CEE-B2C79E92C0F7}" type="datetimeFigureOut">
              <a:rPr lang="sl-SI" smtClean="0"/>
              <a:t>10. 12. 2020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14397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DD61BCA7-9287-498C-9CEE-B2C79E92C0F7}" type="datetimeFigureOut">
              <a:rPr lang="sl-SI" smtClean="0"/>
              <a:t>10. 12. 2020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104661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DD61BCA7-9287-498C-9CEE-B2C79E92C0F7}" type="datetimeFigureOut">
              <a:rPr lang="sl-SI" smtClean="0"/>
              <a:t>10. 12. 2020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60027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DD61BCA7-9287-498C-9CEE-B2C79E92C0F7}" type="datetimeFigureOut">
              <a:rPr lang="sl-SI" smtClean="0"/>
              <a:t>10. 12. 2020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135003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DD61BCA7-9287-498C-9CEE-B2C79E92C0F7}" type="datetimeFigureOut">
              <a:rPr lang="sl-SI" smtClean="0"/>
              <a:t>10. 12. 2020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17960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BCA7-9287-498C-9CEE-B2C79E92C0F7}" type="datetimeFigureOut">
              <a:rPr lang="sl-SI" smtClean="0"/>
              <a:t>10. 12. 2020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C60B4-DF11-4E04-BA86-FB490F66BA2E}" type="slidenum">
              <a:rPr lang="sl-SI" smtClean="0"/>
              <a:t>‹#›</a:t>
            </a:fld>
            <a:endParaRPr lang="sl-SI"/>
          </a:p>
        </p:txBody>
      </p:sp>
    </p:spTree>
    <p:extLst>
      <p:ext uri="{BB962C8B-B14F-4D97-AF65-F5344CB8AC3E}">
        <p14:creationId xmlns:p14="http://schemas.microsoft.com/office/powerpoint/2010/main" val="389919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96552" y="1124744"/>
            <a:ext cx="7772400" cy="1470025"/>
          </a:xfrm>
        </p:spPr>
        <p:txBody>
          <a:bodyPr/>
          <a:lstStyle/>
          <a:p>
            <a:r>
              <a:rPr lang="sl-SI" b="1" dirty="0">
                <a:solidFill>
                  <a:schemeClr val="accent3">
                    <a:lumMod val="75000"/>
                  </a:schemeClr>
                </a:solidFill>
                <a:latin typeface="Bahnschrift SemiBold SemiConden" panose="020B0502040204020203" pitchFamily="34" charset="0"/>
              </a:rPr>
              <a:t>IZDELAJ PTIČJO HIŠICO/ KRMILNICO</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13880"/>
            <a:ext cx="3329712" cy="334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2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76672"/>
            <a:ext cx="8507288" cy="5649491"/>
          </a:xfrm>
        </p:spPr>
        <p:txBody>
          <a:bodyPr>
            <a:normAutofit/>
          </a:bodyPr>
          <a:lstStyle/>
          <a:p>
            <a:pPr marL="0" indent="0" algn="just">
              <a:buNone/>
            </a:pPr>
            <a:r>
              <a:rPr lang="sl-SI" sz="2000" dirty="0"/>
              <a:t>„Ptičke je nadvse zabavno opazovati. Če boste pozorni, lahko vidite, kako spomladi nabirajo vejice in drug material, iz katerega si pletejo gnezda. Še več ptic lahko na svoje dvorišče in vrt povabite, če nanj postavite </a:t>
            </a:r>
            <a:r>
              <a:rPr lang="sl-SI" sz="2000" b="1" dirty="0"/>
              <a:t>ptičjo hišico oziroma hranilnico</a:t>
            </a:r>
            <a:r>
              <a:rPr lang="sl-SI" sz="2000" dirty="0"/>
              <a:t>. S tem jim boste zares pomagali, saj predvsem pozimi težko najdejo naravne vire hrane.“</a:t>
            </a:r>
            <a:r>
              <a:rPr lang="sl-SI" sz="1800" dirty="0"/>
              <a:t> </a:t>
            </a:r>
            <a:r>
              <a:rPr lang="sl-SI" sz="900" dirty="0"/>
              <a:t>(vir: Dnevnik, 2012)</a:t>
            </a:r>
          </a:p>
        </p:txBody>
      </p:sp>
      <p:pic>
        <p:nvPicPr>
          <p:cNvPr id="1026" name="Picture 2" descr="Ptice pozimi - Lupa por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36750"/>
            <a:ext cx="3240360" cy="2156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ranjenje ptic pozimi - stran 5 - Forum - Planet lep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843" y="1844824"/>
            <a:ext cx="2644858" cy="20151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ozgi | DOP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2482" y="4077072"/>
            <a:ext cx="3888432" cy="2601361"/>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395536" y="4393615"/>
            <a:ext cx="2160240" cy="369332"/>
          </a:xfrm>
          <a:prstGeom prst="rect">
            <a:avLst/>
          </a:prstGeom>
          <a:noFill/>
        </p:spPr>
        <p:txBody>
          <a:bodyPr wrap="square" rtlCol="0">
            <a:spAutoFit/>
          </a:bodyPr>
          <a:lstStyle/>
          <a:p>
            <a:r>
              <a:rPr lang="sl-SI" dirty="0"/>
              <a:t>sinica</a:t>
            </a:r>
          </a:p>
        </p:txBody>
      </p:sp>
      <p:sp>
        <p:nvSpPr>
          <p:cNvPr id="5" name="PoljeZBesedilom 4"/>
          <p:cNvSpPr txBox="1"/>
          <p:nvPr/>
        </p:nvSpPr>
        <p:spPr>
          <a:xfrm>
            <a:off x="2915816" y="6381328"/>
            <a:ext cx="1440160" cy="369332"/>
          </a:xfrm>
          <a:prstGeom prst="rect">
            <a:avLst/>
          </a:prstGeom>
          <a:noFill/>
        </p:spPr>
        <p:txBody>
          <a:bodyPr wrap="square" rtlCol="0">
            <a:spAutoFit/>
          </a:bodyPr>
          <a:lstStyle/>
          <a:p>
            <a:r>
              <a:rPr lang="sl-SI" dirty="0"/>
              <a:t>taščica</a:t>
            </a:r>
          </a:p>
        </p:txBody>
      </p:sp>
      <p:sp>
        <p:nvSpPr>
          <p:cNvPr id="6" name="PoljeZBesedilom 5"/>
          <p:cNvSpPr txBox="1"/>
          <p:nvPr/>
        </p:nvSpPr>
        <p:spPr>
          <a:xfrm>
            <a:off x="7720914" y="3501008"/>
            <a:ext cx="1315582" cy="369332"/>
          </a:xfrm>
          <a:prstGeom prst="rect">
            <a:avLst/>
          </a:prstGeom>
          <a:noFill/>
        </p:spPr>
        <p:txBody>
          <a:bodyPr wrap="square" rtlCol="0">
            <a:spAutoFit/>
          </a:bodyPr>
          <a:lstStyle/>
          <a:p>
            <a:r>
              <a:rPr lang="sl-SI" dirty="0"/>
              <a:t>lišček</a:t>
            </a:r>
          </a:p>
        </p:txBody>
      </p:sp>
    </p:spTree>
    <p:extLst>
      <p:ext uri="{BB962C8B-B14F-4D97-AF65-F5344CB8AC3E}">
        <p14:creationId xmlns:p14="http://schemas.microsoft.com/office/powerpoint/2010/main" val="363267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Pravokotnik 6"/>
          <p:cNvSpPr/>
          <p:nvPr/>
        </p:nvSpPr>
        <p:spPr>
          <a:xfrm>
            <a:off x="467544" y="1340768"/>
            <a:ext cx="7848872" cy="3744416"/>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Ograda vsebine 2"/>
          <p:cNvSpPr>
            <a:spLocks noGrp="1"/>
          </p:cNvSpPr>
          <p:nvPr>
            <p:ph idx="1"/>
          </p:nvPr>
        </p:nvSpPr>
        <p:spPr>
          <a:xfrm>
            <a:off x="467544" y="679418"/>
            <a:ext cx="8229600" cy="4525963"/>
          </a:xfrm>
        </p:spPr>
        <p:txBody>
          <a:bodyPr>
            <a:normAutofit/>
          </a:bodyPr>
          <a:lstStyle/>
          <a:p>
            <a:pPr marL="0" indent="0">
              <a:buNone/>
            </a:pPr>
            <a:endParaRPr lang="sl-SI" b="1" dirty="0"/>
          </a:p>
          <a:p>
            <a:pPr marL="0" indent="0">
              <a:buNone/>
            </a:pPr>
            <a:r>
              <a:rPr lang="sl-SI" sz="2800" b="1" dirty="0"/>
              <a:t>Za izdelavo hišice potrebuješ:</a:t>
            </a:r>
          </a:p>
          <a:p>
            <a:pPr marL="0" indent="0">
              <a:buNone/>
            </a:pPr>
            <a:endParaRPr lang="sl-SI" dirty="0"/>
          </a:p>
          <a:p>
            <a:pPr>
              <a:buFontTx/>
              <a:buChar char="-"/>
            </a:pPr>
            <a:r>
              <a:rPr lang="sl-SI" sz="2000" i="1" dirty="0"/>
              <a:t>prazen tetrapak (mleka, soka …);</a:t>
            </a:r>
          </a:p>
          <a:p>
            <a:pPr>
              <a:buFontTx/>
              <a:buChar char="-"/>
            </a:pPr>
            <a:r>
              <a:rPr lang="sl-SI" sz="2000" i="1" dirty="0"/>
              <a:t>škarje ali nož;</a:t>
            </a:r>
          </a:p>
          <a:p>
            <a:pPr>
              <a:buFontTx/>
              <a:buChar char="-"/>
            </a:pPr>
            <a:r>
              <a:rPr lang="sl-SI" sz="2000" i="1" dirty="0"/>
              <a:t>flomastre (alkoholni) ali </a:t>
            </a:r>
            <a:r>
              <a:rPr lang="sl-SI" sz="2000" i="1" dirty="0" err="1"/>
              <a:t>tempare</a:t>
            </a:r>
            <a:r>
              <a:rPr lang="sl-SI" sz="2000" i="1" dirty="0"/>
              <a:t> ali akrilne barve (uporabi tisto, kar imaš doma);</a:t>
            </a:r>
          </a:p>
          <a:p>
            <a:pPr>
              <a:buFontTx/>
              <a:buChar char="-"/>
            </a:pPr>
            <a:r>
              <a:rPr lang="sl-SI" sz="2000" i="1" dirty="0"/>
              <a:t>manjšo vejo ali palico,</a:t>
            </a:r>
          </a:p>
          <a:p>
            <a:pPr>
              <a:buFontTx/>
              <a:buChar char="-"/>
            </a:pPr>
            <a:r>
              <a:rPr lang="sl-SI" sz="2000" i="1" dirty="0"/>
              <a:t>vrvico;</a:t>
            </a:r>
          </a:p>
          <a:p>
            <a:pPr>
              <a:buFontTx/>
              <a:buChar char="-"/>
            </a:pPr>
            <a:r>
              <a:rPr lang="sl-SI" sz="2000" i="1" dirty="0"/>
              <a:t>semena za ptičke. </a:t>
            </a:r>
          </a:p>
        </p:txBody>
      </p:sp>
      <p:sp>
        <p:nvSpPr>
          <p:cNvPr id="5" name="PoljeZBesedilom 4"/>
          <p:cNvSpPr txBox="1"/>
          <p:nvPr/>
        </p:nvSpPr>
        <p:spPr>
          <a:xfrm>
            <a:off x="169069" y="5429797"/>
            <a:ext cx="6912768" cy="707886"/>
          </a:xfrm>
          <a:prstGeom prst="rect">
            <a:avLst/>
          </a:prstGeom>
          <a:noFill/>
        </p:spPr>
        <p:txBody>
          <a:bodyPr wrap="square" rtlCol="0">
            <a:spAutoFit/>
          </a:bodyPr>
          <a:lstStyle/>
          <a:p>
            <a:r>
              <a:rPr lang="sl-SI" sz="2000" b="1" dirty="0"/>
              <a:t>Prosi nekoga od odraslih, </a:t>
            </a:r>
          </a:p>
          <a:p>
            <a:r>
              <a:rPr lang="sl-SI" sz="2000" b="1" dirty="0"/>
              <a:t>da ti pomaga pri izrezovanju! </a:t>
            </a:r>
            <a:r>
              <a:rPr lang="sl-SI" sz="2000" b="1" dirty="0">
                <a:sym typeface="Wingdings" panose="05000000000000000000" pitchFamily="2" charset="2"/>
              </a:rPr>
              <a:t> </a:t>
            </a:r>
            <a:endParaRPr lang="sl-SI" sz="2000" b="1" dirty="0"/>
          </a:p>
        </p:txBody>
      </p:sp>
      <p:sp>
        <p:nvSpPr>
          <p:cNvPr id="6" name="PoljeZBesedilom 5"/>
          <p:cNvSpPr txBox="1"/>
          <p:nvPr/>
        </p:nvSpPr>
        <p:spPr>
          <a:xfrm>
            <a:off x="467544" y="332656"/>
            <a:ext cx="8064896" cy="707886"/>
          </a:xfrm>
          <a:prstGeom prst="rect">
            <a:avLst/>
          </a:prstGeom>
          <a:noFill/>
        </p:spPr>
        <p:txBody>
          <a:bodyPr wrap="square" rtlCol="0">
            <a:spAutoFit/>
          </a:bodyPr>
          <a:lstStyle/>
          <a:p>
            <a:r>
              <a:rPr lang="sl-SI" sz="2000" b="1" dirty="0">
                <a:solidFill>
                  <a:schemeClr val="accent6">
                    <a:lumMod val="75000"/>
                  </a:schemeClr>
                </a:solidFill>
              </a:rPr>
              <a:t>Tudi ti boš ptičkom izdelal ptičjo hišico in jim pomagal, da bodo imeli dovolj hrane. </a:t>
            </a:r>
          </a:p>
        </p:txBody>
      </p:sp>
      <p:pic>
        <p:nvPicPr>
          <p:cNvPr id="6150" name="Picture 6" descr="Download Free png Free Winter Bird Cliparts, Download Free Clip Art, Free  Clip Art ... - DLP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412" y="3027783"/>
            <a:ext cx="412432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2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D68D"/>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63813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48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476672"/>
            <a:ext cx="8229600" cy="5760640"/>
          </a:xfrm>
        </p:spPr>
        <p:txBody>
          <a:bodyPr>
            <a:normAutofit/>
          </a:bodyPr>
          <a:lstStyle/>
          <a:p>
            <a:r>
              <a:rPr lang="sl-SI" sz="2600" dirty="0"/>
              <a:t>Ptičjo hišico napolni s semeni, ki jih imajo ptice najraje. </a:t>
            </a:r>
          </a:p>
          <a:p>
            <a:r>
              <a:rPr lang="sl-SI" sz="2600" dirty="0"/>
              <a:t>Nekatere ptice (drozg in taščica) pa imajo rade tudi ovsene kosmiče ali rozine, zato lahko uporabiš tudi te. </a:t>
            </a:r>
          </a:p>
          <a:p>
            <a:endParaRPr lang="sl-SI" dirty="0"/>
          </a:p>
          <a:p>
            <a:endParaRPr lang="sl-SI" dirty="0"/>
          </a:p>
          <a:p>
            <a:pPr marL="0" indent="0">
              <a:buNone/>
            </a:pPr>
            <a:endParaRPr lang="sl-SI" dirty="0"/>
          </a:p>
          <a:p>
            <a:endParaRPr lang="sl-SI" sz="2400" dirty="0">
              <a:solidFill>
                <a:srgbClr val="C00000"/>
              </a:solidFill>
            </a:endParaRPr>
          </a:p>
          <a:p>
            <a:endParaRPr lang="sl-SI" sz="2400" dirty="0">
              <a:solidFill>
                <a:srgbClr val="C00000"/>
              </a:solidFill>
            </a:endParaRPr>
          </a:p>
          <a:p>
            <a:pPr marL="0" indent="0">
              <a:buNone/>
            </a:pPr>
            <a:endParaRPr lang="sl-SI" sz="2400" dirty="0">
              <a:solidFill>
                <a:srgbClr val="C00000"/>
              </a:solidFill>
            </a:endParaRPr>
          </a:p>
          <a:p>
            <a:pPr marL="0" indent="0">
              <a:buNone/>
            </a:pPr>
            <a:r>
              <a:rPr lang="sl-SI" sz="2400" dirty="0">
                <a:solidFill>
                  <a:srgbClr val="C00000"/>
                </a:solidFill>
              </a:rPr>
              <a:t>! Ptic ne hranimo z ostanki hrane, posebej ne s hrano, ki je bila soljena ali kuhana. </a:t>
            </a:r>
          </a:p>
        </p:txBody>
      </p:sp>
      <p:pic>
        <p:nvPicPr>
          <p:cNvPr id="4098" name="Picture 2" descr="Taščica - Wikipedija, prosta enciklopedi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204863"/>
            <a:ext cx="2016224" cy="1612822"/>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1475656" y="3795057"/>
            <a:ext cx="3312368" cy="369332"/>
          </a:xfrm>
          <a:prstGeom prst="rect">
            <a:avLst/>
          </a:prstGeom>
          <a:noFill/>
        </p:spPr>
        <p:txBody>
          <a:bodyPr wrap="square" rtlCol="0">
            <a:spAutoFit/>
          </a:bodyPr>
          <a:lstStyle/>
          <a:p>
            <a:r>
              <a:rPr lang="sl-SI" dirty="0"/>
              <a:t>taščica</a:t>
            </a:r>
          </a:p>
        </p:txBody>
      </p:sp>
      <p:pic>
        <p:nvPicPr>
          <p:cNvPr id="4100" name="Picture 4" descr="Vinski drozg&lt;br/&gt;(&lt;em&gt;Turdus iliacus&lt;/em&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45943"/>
            <a:ext cx="2368394" cy="1677333"/>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p:cNvSpPr txBox="1"/>
          <p:nvPr/>
        </p:nvSpPr>
        <p:spPr>
          <a:xfrm>
            <a:off x="4644008" y="3840599"/>
            <a:ext cx="2368394" cy="369332"/>
          </a:xfrm>
          <a:prstGeom prst="rect">
            <a:avLst/>
          </a:prstGeom>
          <a:noFill/>
        </p:spPr>
        <p:txBody>
          <a:bodyPr wrap="square" rtlCol="0">
            <a:spAutoFit/>
          </a:bodyPr>
          <a:lstStyle/>
          <a:p>
            <a:r>
              <a:rPr lang="sl-SI" dirty="0"/>
              <a:t>drozg</a:t>
            </a:r>
          </a:p>
        </p:txBody>
      </p:sp>
    </p:spTree>
    <p:extLst>
      <p:ext uri="{BB962C8B-B14F-4D97-AF65-F5344CB8AC3E}">
        <p14:creationId xmlns:p14="http://schemas.microsoft.com/office/powerpoint/2010/main" val="411651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oljeZBesedilom 1"/>
          <p:cNvSpPr txBox="1"/>
          <p:nvPr/>
        </p:nvSpPr>
        <p:spPr>
          <a:xfrm>
            <a:off x="611560" y="332656"/>
            <a:ext cx="6336704" cy="461665"/>
          </a:xfrm>
          <a:prstGeom prst="rect">
            <a:avLst/>
          </a:prstGeom>
          <a:noFill/>
        </p:spPr>
        <p:txBody>
          <a:bodyPr wrap="square" rtlCol="0">
            <a:spAutoFit/>
          </a:bodyPr>
          <a:lstStyle/>
          <a:p>
            <a:r>
              <a:rPr lang="sl-SI" sz="2400" b="1" dirty="0"/>
              <a:t>Nekaj idej: </a:t>
            </a:r>
          </a:p>
        </p:txBody>
      </p:sp>
      <p:pic>
        <p:nvPicPr>
          <p:cNvPr id="3074" name="Picture 2" descr="How to Make a Milk Carton Bird Feeder | Crafts | Crayola.com | Crayola CIY,  DIY Crafts for Kids and Adults | crayol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4" y="796755"/>
            <a:ext cx="3990933" cy="299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Y BIrdhouse Ideas | Bird houses diy, Bird house feeder, Diy bird fee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2181" y="0"/>
            <a:ext cx="2231529" cy="33472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lk Carton Birdhouse + Bird Feeder Kids Craft - Happiness is Homema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6429" y="27133"/>
            <a:ext cx="2783152" cy="37628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n on Crafts &amp; DI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7456" y="3862969"/>
            <a:ext cx="2088232" cy="278431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Juice Carton Crafts: Owl Bird Feeder - Red Ted Art - Make crafting with  kids easy &amp; fu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7486" y="3573016"/>
            <a:ext cx="2016224" cy="303619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7 Things to do with Milk Jugs | Milk jug crafts, Homemade bird feeders, Diy  bird fee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978055"/>
            <a:ext cx="3960440" cy="26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1485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210</Words>
  <Application>Microsoft Office PowerPoint</Application>
  <PresentationFormat>Diaprojekcija na zaslonu (4:3)</PresentationFormat>
  <Paragraphs>29</Paragraphs>
  <Slides>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6</vt:i4>
      </vt:variant>
    </vt:vector>
  </HeadingPairs>
  <TitlesOfParts>
    <vt:vector size="11" baseType="lpstr">
      <vt:lpstr>Arial</vt:lpstr>
      <vt:lpstr>Bahnschrift SemiBold SemiConden</vt:lpstr>
      <vt:lpstr>Calibri</vt:lpstr>
      <vt:lpstr>Wingdings</vt:lpstr>
      <vt:lpstr>Officeova tema</vt:lpstr>
      <vt:lpstr>IZDELAJ PTIČJO HIŠICO/ KRMILNICO</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IZDELAJ PTIČJO KRMILNICO</dc:title>
  <dc:creator>šola</dc:creator>
  <cp:lastModifiedBy>Živa Podbevšek</cp:lastModifiedBy>
  <cp:revision>11</cp:revision>
  <dcterms:created xsi:type="dcterms:W3CDTF">2020-12-09T10:02:42Z</dcterms:created>
  <dcterms:modified xsi:type="dcterms:W3CDTF">2020-12-10T13:22:25Z</dcterms:modified>
</cp:coreProperties>
</file>